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2" r:id="rId3"/>
    <p:sldId id="364" r:id="rId4"/>
    <p:sldId id="316" r:id="rId5"/>
    <p:sldId id="318" r:id="rId6"/>
    <p:sldId id="321" r:id="rId7"/>
    <p:sldId id="323" r:id="rId8"/>
    <p:sldId id="324" r:id="rId9"/>
    <p:sldId id="367" r:id="rId10"/>
    <p:sldId id="357" r:id="rId11"/>
    <p:sldId id="325" r:id="rId12"/>
    <p:sldId id="326" r:id="rId13"/>
    <p:sldId id="356" r:id="rId14"/>
    <p:sldId id="341" r:id="rId15"/>
    <p:sldId id="365" r:id="rId16"/>
    <p:sldId id="368" r:id="rId17"/>
    <p:sldId id="350" r:id="rId18"/>
    <p:sldId id="334" r:id="rId19"/>
    <p:sldId id="335" r:id="rId20"/>
    <p:sldId id="336" r:id="rId21"/>
    <p:sldId id="354" r:id="rId22"/>
    <p:sldId id="369" r:id="rId23"/>
    <p:sldId id="338" r:id="rId24"/>
    <p:sldId id="370" r:id="rId25"/>
    <p:sldId id="366" r:id="rId26"/>
    <p:sldId id="361" r:id="rId27"/>
    <p:sldId id="314" r:id="rId28"/>
    <p:sldId id="317" r:id="rId29"/>
    <p:sldId id="348" r:id="rId30"/>
    <p:sldId id="358" r:id="rId31"/>
    <p:sldId id="328" r:id="rId32"/>
    <p:sldId id="359" r:id="rId33"/>
    <p:sldId id="313" r:id="rId34"/>
    <p:sldId id="345" r:id="rId35"/>
    <p:sldId id="343" r:id="rId36"/>
    <p:sldId id="346" r:id="rId37"/>
    <p:sldId id="347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62"/>
            <p14:sldId id="364"/>
            <p14:sldId id="316"/>
            <p14:sldId id="318"/>
            <p14:sldId id="321"/>
            <p14:sldId id="323"/>
            <p14:sldId id="324"/>
            <p14:sldId id="367"/>
            <p14:sldId id="357"/>
          </p14:sldIdLst>
        </p14:section>
        <p14:section name="Our work" id="{B022AD40-F095-4D34-B68E-1559EE7EBF86}">
          <p14:sldIdLst>
            <p14:sldId id="325"/>
            <p14:sldId id="326"/>
            <p14:sldId id="356"/>
            <p14:sldId id="341"/>
            <p14:sldId id="365"/>
            <p14:sldId id="368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69"/>
            <p14:sldId id="338"/>
            <p14:sldId id="370"/>
            <p14:sldId id="366"/>
            <p14:sldId id="361"/>
            <p14:sldId id="314"/>
          </p14:sldIdLst>
        </p14:section>
        <p14:section name="Hidden" id="{FCB711A0-DC27-4674-80F4-C1CB45E584A3}">
          <p14:sldIdLst>
            <p14:sldId id="317"/>
            <p14:sldId id="348"/>
            <p14:sldId id="358"/>
            <p14:sldId id="328"/>
            <p14:sldId id="359"/>
            <p14:sldId id="313"/>
            <p14:sldId id="345"/>
            <p14:sldId id="343"/>
            <p14:sldId id="346"/>
            <p14:sldId id="34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2E8AA2"/>
    <a:srgbClr val="D6320B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 varScale="1">
        <p:scale>
          <a:sx n="99" d="100"/>
          <a:sy n="99" d="100"/>
        </p:scale>
        <p:origin x="72" y="4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01/06/2020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01/06/2020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01/06/2020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01/06/2020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229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0.png"/><Relationship Id="rId4" Type="http://schemas.openxmlformats.org/officeDocument/2006/relationships/image" Target="../media/image47.png"/><Relationship Id="rId9" Type="http://schemas.openxmlformats.org/officeDocument/2006/relationships/image" Target="../media/image500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0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6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0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630.png"/><Relationship Id="rId4" Type="http://schemas.openxmlformats.org/officeDocument/2006/relationships/image" Target="../media/image5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400.png"/><Relationship Id="rId7" Type="http://schemas.openxmlformats.org/officeDocument/2006/relationships/image" Target="../media/image441.png"/><Relationship Id="rId12" Type="http://schemas.openxmlformats.org/officeDocument/2006/relationships/image" Target="../media/image490.png"/><Relationship Id="rId2" Type="http://schemas.openxmlformats.org/officeDocument/2006/relationships/image" Target="../media/image330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1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4.png"/><Relationship Id="rId21" Type="http://schemas.openxmlformats.org/officeDocument/2006/relationships/image" Target="../media/image210.png"/><Relationship Id="rId7" Type="http://schemas.openxmlformats.org/officeDocument/2006/relationships/image" Target="../media/image68.png"/><Relationship Id="rId12" Type="http://schemas.openxmlformats.org/officeDocument/2006/relationships/image" Target="../media/image130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230.png"/><Relationship Id="rId10" Type="http://schemas.openxmlformats.org/officeDocument/2006/relationships/image" Target="../media/image71.png"/><Relationship Id="rId19" Type="http://schemas.openxmlformats.org/officeDocument/2006/relationships/image" Target="../media/image1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Relationship Id="rId22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</a:t>
            </a:r>
            <a:r>
              <a:rPr lang="en-GB" dirty="0"/>
              <a:t>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</a:t>
            </a:r>
            <a:r>
              <a:rPr lang="en-GB" dirty="0"/>
              <a:t>t</a:t>
            </a:r>
            <a:r>
              <a:rPr lang="en-GB" noProof="0" dirty="0"/>
              <a:t>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of June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394406"/>
            <a:ext cx="4093636" cy="1021590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high-performance computing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1409542" y="3429000"/>
            <a:ext cx="4159160" cy="2240670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1764485" y="2796231"/>
            <a:ext cx="3449273" cy="510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1620706" y="375810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Optimal rigid scheduler 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1620706" y="4151035"/>
            <a:ext cx="3815358" cy="408623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1620706" y="4573903"/>
            <a:ext cx="3815360" cy="1021556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Scheduling tests for job-level fixed-priority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earliest deadline first</a:t>
            </a:r>
            <a:r>
              <a:rPr lang="en-GB" baseline="30000" dirty="0">
                <a:solidFill>
                  <a:schemeClr val="bg1"/>
                </a:solidFill>
              </a:rPr>
              <a:t>[5] </a:t>
            </a:r>
            <a:r>
              <a:rPr lang="en-GB" dirty="0">
                <a:solidFill>
                  <a:schemeClr val="bg1"/>
                </a:solidFill>
              </a:rPr>
              <a:t>schedulers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6623300" y="2808865"/>
            <a:ext cx="4159160" cy="2860806"/>
            <a:chOff x="3064470" y="1138407"/>
            <a:chExt cx="4936138" cy="333550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064470" y="1873069"/>
              <a:ext cx="4936138" cy="2600847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485720" y="1138407"/>
              <a:ext cx="4093635" cy="5955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Non-preemptive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016" y="3684870"/>
            <a:ext cx="2412648" cy="183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  <a:p>
            <a:pPr lvl="1">
              <a:spcBef>
                <a:spcPts val="0"/>
              </a:spcBef>
              <a:spcAft>
                <a:spcPts val="3600"/>
              </a:spcAft>
            </a:pPr>
            <a:r>
              <a:rPr lang="en-GB" dirty="0"/>
              <a:t>Extend analysis to support this new algorithm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stimulate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</p:spPr>
            <p:txBody>
              <a:bodyPr/>
              <a:lstStyle/>
              <a:p>
                <a:r>
                  <a:rPr lang="en-GB" dirty="0"/>
                  <a:t>Adapt formulation to notion of multiple cores</a:t>
                </a:r>
              </a:p>
              <a:p>
                <a:r>
                  <a:rPr lang="en-GB" dirty="0"/>
                  <a:t>Additional checks for candidate jobs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  <a:p>
                <a:pPr lvl="1"/>
                <a:r>
                  <a:rPr lang="en-GB" dirty="0"/>
                  <a:t>More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  <a:p>
                <a:pPr lvl="1"/>
                <a:r>
                  <a:rPr lang="en-GB" dirty="0"/>
                  <a:t>Precedence constraints with multiple cores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FAB31-68E6-40CE-9190-E44601977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047"/>
                <a:ext cx="10515600" cy="2446564"/>
              </a:xfrm>
              <a:blipFill>
                <a:blip r:embed="rId2"/>
                <a:stretch>
                  <a:fillRect l="-1043" t="-4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FF0C388-63A7-4EA3-839A-E22582C59F9A}"/>
              </a:ext>
            </a:extLst>
          </p:cNvPr>
          <p:cNvSpPr/>
          <p:nvPr/>
        </p:nvSpPr>
        <p:spPr>
          <a:xfrm>
            <a:off x="7016817" y="2618072"/>
            <a:ext cx="231006" cy="1106905"/>
          </a:xfrm>
          <a:prstGeom prst="rightBrace">
            <a:avLst/>
          </a:prstGeom>
          <a:ln>
            <a:solidFill>
              <a:srgbClr val="00A6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D675F-91CD-4CE1-B9AA-2ED4EEF38638}"/>
              </a:ext>
            </a:extLst>
          </p:cNvPr>
          <p:cNvSpPr txBox="1"/>
          <p:nvPr/>
        </p:nvSpPr>
        <p:spPr>
          <a:xfrm>
            <a:off x="7524950" y="2781630"/>
            <a:ext cx="35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Defer state-space explosion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F6E5B-0C37-40CB-B074-B0E2BBF34F99}"/>
              </a:ext>
            </a:extLst>
          </p:cNvPr>
          <p:cNvSpPr txBox="1"/>
          <p:nvPr/>
        </p:nvSpPr>
        <p:spPr>
          <a:xfrm>
            <a:off x="7524950" y="317328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Proofs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342533F-8874-458A-8B1A-23D332D5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50" y="3682716"/>
            <a:ext cx="2858814" cy="2491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/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94F3E9-B0CA-4DA7-B645-A873556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68" y="4906030"/>
                <a:ext cx="1428750" cy="523220"/>
              </a:xfrm>
              <a:prstGeom prst="rect">
                <a:avLst/>
              </a:prstGeom>
              <a:blipFill>
                <a:blip r:embed="rId4"/>
                <a:stretch>
                  <a:fillRect r="-1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EBD2B2-EF65-44A3-8309-4A11A2C168A0}"/>
              </a:ext>
            </a:extLst>
          </p:cNvPr>
          <p:cNvCxnSpPr>
            <a:cxnSpLocks/>
          </p:cNvCxnSpPr>
          <p:nvPr/>
        </p:nvCxnSpPr>
        <p:spPr>
          <a:xfrm flipH="1" flipV="1">
            <a:off x="3724275" y="503499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D5AA66-4E0A-4812-A9DD-3446FCC33208}"/>
              </a:ext>
            </a:extLst>
          </p:cNvPr>
          <p:cNvCxnSpPr/>
          <p:nvPr/>
        </p:nvCxnSpPr>
        <p:spPr>
          <a:xfrm flipH="1"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538326-A686-430E-88A2-0E14C8D0DB28}"/>
              </a:ext>
            </a:extLst>
          </p:cNvPr>
          <p:cNvCxnSpPr>
            <a:cxnSpLocks/>
          </p:cNvCxnSpPr>
          <p:nvPr/>
        </p:nvCxnSpPr>
        <p:spPr>
          <a:xfrm>
            <a:off x="9372600" y="5429250"/>
            <a:ext cx="1152525" cy="745440"/>
          </a:xfrm>
          <a:prstGeom prst="line">
            <a:avLst/>
          </a:prstGeom>
          <a:ln w="28575">
            <a:solidFill>
              <a:srgbClr val="2E8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A2C533-AB75-440C-9916-AB188682FA4E}"/>
              </a:ext>
            </a:extLst>
          </p:cNvPr>
          <p:cNvCxnSpPr>
            <a:cxnSpLocks/>
          </p:cNvCxnSpPr>
          <p:nvPr/>
        </p:nvCxnSpPr>
        <p:spPr>
          <a:xfrm flipH="1" flipV="1">
            <a:off x="4150518" y="5059135"/>
            <a:ext cx="269949" cy="299005"/>
          </a:xfrm>
          <a:prstGeom prst="line">
            <a:avLst/>
          </a:prstGeom>
          <a:ln w="38100">
            <a:solidFill>
              <a:srgbClr val="2E8AA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0" grpId="0"/>
      <p:bldP spid="3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encountered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96E0CC-FC94-439B-A41E-1B51A418F340}"/>
              </a:ext>
            </a:extLst>
          </p:cNvPr>
          <p:cNvSpPr/>
          <p:nvPr/>
        </p:nvSpPr>
        <p:spPr>
          <a:xfrm>
            <a:off x="6777038" y="391059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Precedence constraints of higher priority jobs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47CFE-627E-401F-A837-907C23945613}"/>
              </a:ext>
            </a:extLst>
          </p:cNvPr>
          <p:cNvSpPr/>
          <p:nvPr/>
        </p:nvSpPr>
        <p:spPr>
          <a:xfrm>
            <a:off x="1314451" y="215807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Impossible scenarios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6CB41B-D1F7-4971-9AFC-89CD1038647E}"/>
              </a:ext>
            </a:extLst>
          </p:cNvPr>
          <p:cNvSpPr/>
          <p:nvPr/>
        </p:nvSpPr>
        <p:spPr>
          <a:xfrm>
            <a:off x="1314451" y="4646893"/>
            <a:ext cx="2933700" cy="571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Sources of pessimism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ACEEA7-9875-4C27-845C-B9324D105EDC}"/>
              </a:ext>
            </a:extLst>
          </p:cNvPr>
          <p:cNvSpPr/>
          <p:nvPr/>
        </p:nvSpPr>
        <p:spPr>
          <a:xfrm>
            <a:off x="6777038" y="5155008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 used by gang tasks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55A544-904F-4D0B-9D67-83ADC66087B6}"/>
              </a:ext>
            </a:extLst>
          </p:cNvPr>
          <p:cNvSpPr/>
          <p:nvPr/>
        </p:nvSpPr>
        <p:spPr>
          <a:xfrm>
            <a:off x="6777038" y="142177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precedence constraints were ignored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3D11D-E0CB-485B-930F-2749ED27DEBE}"/>
              </a:ext>
            </a:extLst>
          </p:cNvPr>
          <p:cNvSpPr/>
          <p:nvPr/>
        </p:nvSpPr>
        <p:spPr>
          <a:xfrm>
            <a:off x="6777038" y="2666187"/>
            <a:ext cx="2933700" cy="799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Corrupted new generated states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46ACA-EA0B-436C-AC36-A2782426153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248151" y="431046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B90552-809D-46C6-B282-D06D7664342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48151" y="4932665"/>
            <a:ext cx="2528887" cy="622206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FBA32E-5C38-49DA-B813-86886772ECD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248151" y="1821640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F824F-DC73-416C-9E09-3A5FD2EB83EA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48151" y="2443845"/>
            <a:ext cx="2528887" cy="622205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gang_empty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747" y="1028232"/>
            <a:ext cx="6003051" cy="4721972"/>
          </a:xfrm>
          <a:prstGeom prst="rect">
            <a:avLst/>
          </a:prstGeom>
        </p:spPr>
      </p:pic>
      <p:pic>
        <p:nvPicPr>
          <p:cNvPr id="9" name="gang_precedenc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9" y="1010666"/>
            <a:ext cx="6003051" cy="4739538"/>
          </a:xfrm>
        </p:spPr>
      </p:pic>
      <p:pic>
        <p:nvPicPr>
          <p:cNvPr id="12" name="gang_no_precedence">
            <a:extLst>
              <a:ext uri="{FF2B5EF4-FFF2-40B4-BE49-F238E27FC236}">
                <a16:creationId xmlns:a16="http://schemas.microsoft.com/office/drawing/2014/main" id="{544ED4D1-D83C-4913-B5C2-EA94935F3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/>
          <a:stretch/>
        </p:blipFill>
        <p:spPr>
          <a:xfrm>
            <a:off x="5350747" y="1010665"/>
            <a:ext cx="6003051" cy="4739538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606936" y="3904274"/>
            <a:ext cx="340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5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606937" y="3904274"/>
            <a:ext cx="376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Segments per task: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05646-A6A1-4859-BC77-41FFA7FC79B3}"/>
              </a:ext>
            </a:extLst>
          </p:cNvPr>
          <p:cNvSpPr txBox="1"/>
          <p:nvPr/>
        </p:nvSpPr>
        <p:spPr>
          <a:xfrm>
            <a:off x="606938" y="3063240"/>
            <a:ext cx="350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processors: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tasks: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Execution-time variation: 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37A66-B733-488E-A477-9EBA2C108C1B}"/>
              </a:ext>
            </a:extLst>
          </p:cNvPr>
          <p:cNvSpPr txBox="1"/>
          <p:nvPr/>
        </p:nvSpPr>
        <p:spPr>
          <a:xfrm rot="16200000">
            <a:off x="4278221" y="319576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75847-61CB-4C31-8D4B-E3053986E113}"/>
              </a:ext>
            </a:extLst>
          </p:cNvPr>
          <p:cNvSpPr txBox="1"/>
          <p:nvPr/>
        </p:nvSpPr>
        <p:spPr>
          <a:xfrm>
            <a:off x="7705800" y="584101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EF00C-1B3B-4CB2-8033-85ED2AAB0298}"/>
              </a:ext>
            </a:extLst>
          </p:cNvPr>
          <p:cNvSpPr txBox="1"/>
          <p:nvPr/>
        </p:nvSpPr>
        <p:spPr>
          <a:xfrm>
            <a:off x="606936" y="1851616"/>
            <a:ext cx="335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task sets pass necessary test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7" grpId="0"/>
      <p:bldP spid="10" grpId="0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62995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0">
                <a:extLst>
                  <a:ext uri="{FF2B5EF4-FFF2-40B4-BE49-F238E27FC236}">
                    <a16:creationId xmlns:a16="http://schemas.microsoft.com/office/drawing/2014/main" id="{37B829B1-A9E4-4F4D-A4AD-38AC667370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7411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1">
                <a:extLst>
                  <a:ext uri="{FF2B5EF4-FFF2-40B4-BE49-F238E27FC236}">
                    <a16:creationId xmlns:a16="http://schemas.microsoft.com/office/drawing/2014/main" id="{F0FE5A8F-A829-4E5D-A031-6A4360F3C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407925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2">
                <a:extLst>
                  <a:ext uri="{FF2B5EF4-FFF2-40B4-BE49-F238E27FC236}">
                    <a16:creationId xmlns:a16="http://schemas.microsoft.com/office/drawing/2014/main" id="{B2A57C98-6FE8-42F9-9E6E-5170651CD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8850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3">
                <a:extLst>
                  <a:ext uri="{FF2B5EF4-FFF2-40B4-BE49-F238E27FC236}">
                    <a16:creationId xmlns:a16="http://schemas.microsoft.com/office/drawing/2014/main" id="{8C3F5EF7-67B6-485C-80A9-B724CF1A0C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987266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C02-1E42-4EF2-96AE-1661FF2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28F-FFFC-4EC7-A692-DC7C3AA4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Systems of which correctness does depends not only on </a:t>
            </a:r>
            <a:r>
              <a:rPr lang="en-GB" b="1" dirty="0"/>
              <a:t>logical </a:t>
            </a:r>
            <a:r>
              <a:rPr lang="en-GB" dirty="0"/>
              <a:t>results but also on </a:t>
            </a:r>
            <a:r>
              <a:rPr lang="en-GB" b="1" dirty="0"/>
              <a:t>timing constraints</a:t>
            </a:r>
          </a:p>
          <a:p>
            <a:pPr>
              <a:lnSpc>
                <a:spcPct val="200000"/>
              </a:lnSpc>
            </a:pPr>
            <a:r>
              <a:rPr lang="en-GB" dirty="0"/>
              <a:t>Multicore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2E4-01EE-459E-949D-B4ACE1B3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2EC03-8117-4A4E-8D43-D6C5D232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057013" y="4035769"/>
            <a:ext cx="3168356" cy="1901014"/>
          </a:xfrm>
          <a:prstGeom prst="rect">
            <a:avLst/>
          </a:prstGeom>
        </p:spPr>
      </p:pic>
      <p:pic>
        <p:nvPicPr>
          <p:cNvPr id="10" name="Picture 9" descr="A picture containing light, plate, drawing&#10;&#10;Description automatically generated">
            <a:extLst>
              <a:ext uri="{FF2B5EF4-FFF2-40B4-BE49-F238E27FC236}">
                <a16:creationId xmlns:a16="http://schemas.microsoft.com/office/drawing/2014/main" id="{B8B58BCA-7BA2-49FB-B0CA-EDA7B034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46" y="3812793"/>
            <a:ext cx="2244922" cy="23469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AB390EF-7B2C-4F5E-8160-8C5FF47A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92" y="3985036"/>
            <a:ext cx="2851828" cy="20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Reservation-gang </a:t>
            </a:r>
            <a:r>
              <a:rPr lang="en-GB" dirty="0"/>
              <a:t>scheduler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>
            <a:normAutofit/>
          </a:bodyPr>
          <a:lstStyle/>
          <a:p>
            <a:r>
              <a:rPr lang="en-GB" noProof="0" dirty="0"/>
              <a:t>Reservation-based</a:t>
            </a:r>
          </a:p>
          <a:p>
            <a:r>
              <a:rPr lang="en-GB" dirty="0"/>
              <a:t>Reserve cores of higher-priority tasks and distribute the remaining ones among lower priority tasks</a:t>
            </a:r>
            <a:endParaRPr lang="en-GB" noProof="0" dirty="0"/>
          </a:p>
          <a:p>
            <a:r>
              <a:rPr lang="en-GB" noProof="0" dirty="0"/>
              <a:t>Non-work conserving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7229"/>
            <a:ext cx="5093075" cy="2041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841493"/>
            <a:ext cx="5093075" cy="205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842640"/>
            <a:ext cx="5087383" cy="205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3"/>
            <a:ext cx="5093073" cy="2053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841494"/>
            <a:ext cx="5093073" cy="205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847229"/>
            <a:ext cx="5093073" cy="204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668108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ResG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base">
                <a:extLst>
                  <a:ext uri="{FF2B5EF4-FFF2-40B4-BE49-F238E27FC236}">
                    <a16:creationId xmlns:a16="http://schemas.microsoft.com/office/drawing/2014/main" id="{99544140-6854-4121-9AD6-22E202F28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983173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_j0">
                <a:extLst>
                  <a:ext uri="{FF2B5EF4-FFF2-40B4-BE49-F238E27FC236}">
                    <a16:creationId xmlns:a16="http://schemas.microsoft.com/office/drawing/2014/main" id="{60CBC2A2-13CE-4316-AFC4-F73787172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8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DA6B7C43-FF60-40B8-906D-CEBE5D811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43091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2C7C4465-0D35-46BA-84AD-2AF5B8A25C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6737324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_j3">
                <a:extLst>
                  <a:ext uri="{FF2B5EF4-FFF2-40B4-BE49-F238E27FC236}">
                    <a16:creationId xmlns:a16="http://schemas.microsoft.com/office/drawing/2014/main" id="{91A58246-62F6-41FE-9AC2-718E4043AC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686549"/>
                  </p:ext>
                </p:extLst>
              </p:nvPr>
            </p:nvGraphicFramePr>
            <p:xfrm>
              <a:off x="7182744" y="3623264"/>
              <a:ext cx="4419178" cy="210312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31758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1120202217"/>
                        </a:ext>
                      </a:extLst>
                    </a:gridCol>
                    <a:gridCol w="761365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09294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183333" r="-92816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183333" r="-11468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278689" r="-928169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385000" r="-92816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385000" r="-114689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408" t="-485000" r="-92816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98305" t="-485000" r="-11468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</p:spPr>
        <p:txBody>
          <a:bodyPr/>
          <a:lstStyle/>
          <a:p>
            <a:r>
              <a:rPr lang="en-GB" dirty="0"/>
              <a:t>Results JLFP vs ResG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646EE-996D-4141-80A2-F223AAD0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>
          <a:xfrm>
            <a:off x="762438" y="1497649"/>
            <a:ext cx="4984988" cy="39367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83E60B-572A-4C09-A86E-79F49ED73B7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26104" y="2002305"/>
            <a:ext cx="601792" cy="792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1824ED-0AB7-4246-A703-A8C3390782BB}"/>
              </a:ext>
            </a:extLst>
          </p:cNvPr>
          <p:cNvSpPr txBox="1"/>
          <p:nvPr/>
        </p:nvSpPr>
        <p:spPr>
          <a:xfrm>
            <a:off x="4302916" y="1632973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BCD41-3BEB-450A-860C-40C3ACEC7E5B}"/>
              </a:ext>
            </a:extLst>
          </p:cNvPr>
          <p:cNvSpPr txBox="1"/>
          <p:nvPr/>
        </p:nvSpPr>
        <p:spPr>
          <a:xfrm>
            <a:off x="1339960" y="4314059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Baseline (JLFP)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FAE17-A2A3-4063-82E6-B6B87204D0B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49498" y="3228975"/>
            <a:ext cx="1003277" cy="1085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52C5D36-DA48-4B3C-AF1D-B1E0513B2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/>
          <a:stretch/>
        </p:blipFill>
        <p:spPr>
          <a:xfrm>
            <a:off x="6608285" y="1507174"/>
            <a:ext cx="4892158" cy="3936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A55786-2F39-4AA0-A011-4507B610C882}"/>
              </a:ext>
            </a:extLst>
          </p:cNvPr>
          <p:cNvSpPr txBox="1"/>
          <p:nvPr/>
        </p:nvSpPr>
        <p:spPr>
          <a:xfrm>
            <a:off x="2172684" y="5538928"/>
            <a:ext cx="21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7907C-8680-4651-89F0-72D8DF3B4430}"/>
              </a:ext>
            </a:extLst>
          </p:cNvPr>
          <p:cNvSpPr txBox="1"/>
          <p:nvPr/>
        </p:nvSpPr>
        <p:spPr>
          <a:xfrm>
            <a:off x="8027848" y="5577639"/>
            <a:ext cx="205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utilization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8ED3C0-9001-4940-A217-5777FBF212E0}"/>
              </a:ext>
            </a:extLst>
          </p:cNvPr>
          <p:cNvSpPr txBox="1"/>
          <p:nvPr/>
        </p:nvSpPr>
        <p:spPr>
          <a:xfrm rot="16200000">
            <a:off x="-380970" y="3101639"/>
            <a:ext cx="17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Schedulability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FAC21-138A-4BCA-8752-FDD961A4A4B2}"/>
              </a:ext>
            </a:extLst>
          </p:cNvPr>
          <p:cNvSpPr txBox="1"/>
          <p:nvPr/>
        </p:nvSpPr>
        <p:spPr>
          <a:xfrm rot="16200000">
            <a:off x="5135780" y="3101639"/>
            <a:ext cx="224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Improvement ratio</a:t>
            </a:r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9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C464-C82D-4900-A496-7116DACE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134C-A11C-44C1-945E-455F0587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new analysis for gang tasks using SAG has been defined</a:t>
            </a:r>
          </a:p>
          <a:p>
            <a:endParaRPr lang="en-GB" dirty="0"/>
          </a:p>
          <a:p>
            <a:r>
              <a:rPr lang="en-GB" dirty="0"/>
              <a:t>A new scheduling policy that uses gang moldable properties has been crated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C2A2-1E2E-471D-929C-5C033FD5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a better scheduling policy one can improve the schedulability of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DC2-939F-4532-AD94-EC8161D0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A91-7FE5-422E-A9BE-76ECF82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Further reduce sources of pessimism</a:t>
            </a:r>
          </a:p>
          <a:p>
            <a:endParaRPr lang="en-GB" dirty="0"/>
          </a:p>
          <a:p>
            <a:r>
              <a:rPr lang="en-GB" dirty="0"/>
              <a:t>Provide analysis for ResG scheduler and respective proofs</a:t>
            </a:r>
          </a:p>
          <a:p>
            <a:endParaRPr lang="en-GB" dirty="0"/>
          </a:p>
          <a:p>
            <a:r>
              <a:rPr lang="en-GB" dirty="0"/>
              <a:t>Thorough evaluation of results in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1E3-0A39-4165-9461-753984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7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42A0-EC5B-4FE4-B75A-51502089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29D8-FEB3-4534-8432-72F422C3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C416-4F71-4AC9-90FF-A825C60E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514003"/>
            <a:ext cx="5093073" cy="2041817"/>
          </a:xfrm>
          <a:prstGeom prst="rect">
            <a:avLst/>
          </a:prstGeom>
        </p:spPr>
      </p:pic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E2E4CD41-C577-4CB7-83DD-AD1C100F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80" y="2031805"/>
            <a:ext cx="3591840" cy="30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9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26</a:t>
            </a:fld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3835C92-B49E-414A-8F2E-1AFF03E9F8DE}"/>
              </a:ext>
            </a:extLst>
          </p:cNvPr>
          <p:cNvSpPr/>
          <p:nvPr/>
        </p:nvSpPr>
        <p:spPr>
          <a:xfrm>
            <a:off x="6014906" y="1379914"/>
            <a:ext cx="234892" cy="297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486F1-FB30-44C6-AD2B-4B05EF789439}"/>
              </a:ext>
            </a:extLst>
          </p:cNvPr>
          <p:cNvCxnSpPr>
            <a:cxnSpLocks/>
            <a:stCxn id="8" idx="1"/>
            <a:endCxn id="3" idx="6"/>
          </p:cNvCxnSpPr>
          <p:nvPr/>
        </p:nvCxnSpPr>
        <p:spPr>
          <a:xfrm flipH="1">
            <a:off x="6249798" y="1321613"/>
            <a:ext cx="2494152" cy="20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/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Check if execution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is possible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10C50-4B31-4C5E-BFEB-B9F76DC8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998447"/>
                <a:ext cx="2609850" cy="646331"/>
              </a:xfrm>
              <a:prstGeom prst="rect">
                <a:avLst/>
              </a:prstGeom>
              <a:blipFill>
                <a:blip r:embed="rId14"/>
                <a:stretch>
                  <a:fillRect l="-186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/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cores available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96D7A-FDC0-42B1-B717-09C7887D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303" y="978216"/>
                <a:ext cx="1769676" cy="369332"/>
              </a:xfrm>
              <a:prstGeom prst="rect">
                <a:avLst/>
              </a:prstGeom>
              <a:blipFill>
                <a:blip r:embed="rId15"/>
                <a:stretch>
                  <a:fillRect t="-8197" r="-6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/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cores </a:t>
                </a:r>
                <a:r>
                  <a:rPr lang="en-GB" b="1" dirty="0"/>
                  <a:t>not</a:t>
                </a:r>
                <a:r>
                  <a:rPr lang="en-GB" dirty="0"/>
                  <a:t> available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D63C29-3441-4BA7-A123-387F8E2C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3" y="2094879"/>
                <a:ext cx="2609850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CB63EFB5-21F9-4661-9FC4-F4200E95C5C2}"/>
              </a:ext>
            </a:extLst>
          </p:cNvPr>
          <p:cNvSpPr/>
          <p:nvPr/>
        </p:nvSpPr>
        <p:spPr>
          <a:xfrm>
            <a:off x="7348757" y="1512243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95CF91-DA48-4243-A09F-EFBAEA583923}"/>
              </a:ext>
            </a:extLst>
          </p:cNvPr>
          <p:cNvCxnSpPr>
            <a:cxnSpLocks/>
            <a:stCxn id="23" idx="1"/>
            <a:endCxn id="27" idx="7"/>
          </p:cNvCxnSpPr>
          <p:nvPr/>
        </p:nvCxnSpPr>
        <p:spPr>
          <a:xfrm flipH="1">
            <a:off x="7964555" y="1162882"/>
            <a:ext cx="912748" cy="3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71845BA-8D9E-4E1A-83F7-ECA9B4A64E4F}"/>
              </a:ext>
            </a:extLst>
          </p:cNvPr>
          <p:cNvSpPr/>
          <p:nvPr/>
        </p:nvSpPr>
        <p:spPr>
          <a:xfrm>
            <a:off x="6721158" y="1916577"/>
            <a:ext cx="721452" cy="326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969426-02F8-497B-BE13-669618EB6EFD}"/>
              </a:ext>
            </a:extLst>
          </p:cNvPr>
          <p:cNvCxnSpPr>
            <a:cxnSpLocks/>
            <a:stCxn id="26" idx="1"/>
            <a:endCxn id="31" idx="6"/>
          </p:cNvCxnSpPr>
          <p:nvPr/>
        </p:nvCxnSpPr>
        <p:spPr>
          <a:xfrm flipH="1" flipV="1">
            <a:off x="7442610" y="2079851"/>
            <a:ext cx="1539463" cy="19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9E2A91C-7DE7-495F-9523-0FED23B354EB}"/>
              </a:ext>
            </a:extLst>
          </p:cNvPr>
          <p:cNvSpPr/>
          <p:nvPr/>
        </p:nvSpPr>
        <p:spPr>
          <a:xfrm>
            <a:off x="8595930" y="5021666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274471-8E40-43B5-8475-D31E85357EFD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10286998" y="2464211"/>
            <a:ext cx="47244" cy="255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9EAE64-17E0-4CF4-9B7D-69064833A734}"/>
              </a:ext>
            </a:extLst>
          </p:cNvPr>
          <p:cNvSpPr/>
          <p:nvPr/>
        </p:nvSpPr>
        <p:spPr>
          <a:xfrm>
            <a:off x="5439157" y="5066472"/>
            <a:ext cx="3476623" cy="1160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CD190C-EB68-4CFB-8093-388F5E5BB034}"/>
              </a:ext>
            </a:extLst>
          </p:cNvPr>
          <p:cNvCxnSpPr>
            <a:cxnSpLocks/>
            <a:stCxn id="23" idx="2"/>
            <a:endCxn id="42" idx="0"/>
          </p:cNvCxnSpPr>
          <p:nvPr/>
        </p:nvCxnSpPr>
        <p:spPr>
          <a:xfrm flipH="1">
            <a:off x="7177469" y="1347548"/>
            <a:ext cx="2584672" cy="371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" grpId="0" animBg="1"/>
      <p:bldP spid="3" grpId="1" animBg="1"/>
      <p:bldP spid="8" grpId="0"/>
      <p:bldP spid="8" grpId="1"/>
      <p:bldP spid="23" grpId="0"/>
      <p:bldP spid="23" grpId="1"/>
      <p:bldP spid="26" grpId="0"/>
      <p:bldP spid="27" grpId="0" animBg="1"/>
      <p:bldP spid="27" grpId="1" animBg="1"/>
      <p:bldP spid="31" grpId="0" animBg="1"/>
      <p:bldP spid="37" grpId="0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4" y="2832934"/>
            <a:ext cx="4772334" cy="2593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D6CE-1B96-4441-A1A2-B93700B3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36C5-5AF4-44BF-8B22-80592F05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  <a:p>
            <a:pPr lvl="1"/>
            <a:r>
              <a:rPr lang="en-GB" dirty="0"/>
              <a:t>A functionality of the system</a:t>
            </a:r>
          </a:p>
          <a:p>
            <a:r>
              <a:rPr lang="en-GB" dirty="0"/>
              <a:t>Job</a:t>
            </a:r>
          </a:p>
          <a:p>
            <a:pPr lvl="1"/>
            <a:r>
              <a:rPr lang="en-GB" dirty="0"/>
              <a:t>Instance of a task</a:t>
            </a:r>
          </a:p>
          <a:p>
            <a:r>
              <a:rPr lang="en-GB" dirty="0"/>
              <a:t>Schedule</a:t>
            </a:r>
          </a:p>
          <a:p>
            <a:pPr lvl="1"/>
            <a:r>
              <a:rPr lang="en-GB" dirty="0"/>
              <a:t>A particular assignment of tasks to the processors and time intervals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C01D2-F586-405A-B125-3B141019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5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5" grpId="1" animBg="1"/>
      <p:bldP spid="156" grpId="0" animBg="1"/>
      <p:bldP spid="15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6"/>
            <a:ext cx="10515600" cy="1484907"/>
          </a:xfrm>
        </p:spPr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4122"/>
            <a:ext cx="4772334" cy="1971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302727"/>
            <a:ext cx="4772334" cy="196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296894"/>
            <a:ext cx="4772334" cy="1971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4AC57-6AC3-489F-A982-EC3DA4D0F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22" y="3309956"/>
            <a:ext cx="4772334" cy="196027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4E4718-0735-40C3-89A4-97E6136680BF}"/>
              </a:ext>
            </a:extLst>
          </p:cNvPr>
          <p:cNvSpPr txBox="1"/>
          <p:nvPr/>
        </p:nvSpPr>
        <p:spPr>
          <a:xfrm>
            <a:off x="1333790" y="2618062"/>
            <a:ext cx="483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Thread 4 starts after threads 0, 1, 2, and 3 finish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714046-9B1E-4CDC-BF50-A89D0635D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3095323"/>
            <a:ext cx="1177412" cy="24975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056C70-A44B-4236-B2FA-71B2578ABD07}"/>
              </a:ext>
            </a:extLst>
          </p:cNvPr>
          <p:cNvSpPr/>
          <p:nvPr/>
        </p:nvSpPr>
        <p:spPr>
          <a:xfrm>
            <a:off x="4140200" y="4368844"/>
            <a:ext cx="1514579" cy="81974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D2CB05-ED3D-47B4-AB1A-12DBC87AB5BF}"/>
              </a:ext>
            </a:extLst>
          </p:cNvPr>
          <p:cNvCxnSpPr/>
          <p:nvPr/>
        </p:nvCxnSpPr>
        <p:spPr>
          <a:xfrm>
            <a:off x="4345932" y="3039998"/>
            <a:ext cx="340368" cy="1278002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69ABFB-CC0A-43C3-888D-E37919FAC2A5}"/>
              </a:ext>
            </a:extLst>
          </p:cNvPr>
          <p:cNvSpPr txBox="1"/>
          <p:nvPr/>
        </p:nvSpPr>
        <p:spPr>
          <a:xfrm>
            <a:off x="2895600" y="260884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Related threads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E18CC-FC5A-405A-B76D-90561A4A5CD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761814" y="2978179"/>
            <a:ext cx="1029136" cy="103123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0669FD-BF9C-4935-ABE6-3B7893D6097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059632" y="2978179"/>
            <a:ext cx="731318" cy="1388914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A32AC-1930-45A9-BD19-F95A586DFAA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66028" cy="95247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619B2E-9317-47D8-8FE9-DA7CC57C39C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790950" y="2978179"/>
            <a:ext cx="1036961" cy="1631921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0C3BBA-B119-4798-86CB-4F64881D7FC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17338" y="2978179"/>
            <a:ext cx="1273612" cy="1663609"/>
          </a:xfrm>
          <a:prstGeom prst="straightConnector1">
            <a:avLst/>
          </a:prstGeom>
          <a:ln w="19050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3" grpId="0"/>
      <p:bldP spid="16" grpId="0" animBg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731" y="3482907"/>
            <a:ext cx="4168728" cy="231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027" y="3482066"/>
            <a:ext cx="4170242" cy="231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 dirty="0"/>
              <a:t>G</a:t>
            </a:r>
            <a:r>
              <a:rPr lang="en-GB" dirty="0"/>
              <a:t>l</a:t>
            </a:r>
            <a:r>
              <a:rPr lang="en-150" dirty="0"/>
              <a:t>o</a:t>
            </a:r>
            <a:r>
              <a:rPr lang="en-GB" dirty="0"/>
              <a:t>b</a:t>
            </a:r>
            <a:r>
              <a:rPr lang="en-150" dirty="0"/>
              <a:t>a</a:t>
            </a:r>
            <a:r>
              <a:rPr lang="en-GB" dirty="0"/>
              <a:t>l</a:t>
            </a:r>
            <a:r>
              <a:rPr lang="en-150" dirty="0"/>
              <a:t> </a:t>
            </a:r>
            <a:r>
              <a:rPr lang="en-GB" dirty="0"/>
              <a:t>s</a:t>
            </a:r>
            <a:r>
              <a:rPr lang="en-150" dirty="0"/>
              <a:t>c</a:t>
            </a:r>
            <a:r>
              <a:rPr lang="en-GB" dirty="0"/>
              <a:t>h</a:t>
            </a:r>
            <a:r>
              <a:rPr lang="en-150" dirty="0"/>
              <a:t>e</a:t>
            </a:r>
            <a:r>
              <a:rPr lang="en-GB" dirty="0"/>
              <a:t>d</a:t>
            </a:r>
            <a:r>
              <a:rPr lang="en-150" dirty="0"/>
              <a:t>u</a:t>
            </a:r>
            <a:r>
              <a:rPr lang="en-GB" dirty="0"/>
              <a:t>l</a:t>
            </a:r>
            <a:r>
              <a:rPr lang="en-150" dirty="0"/>
              <a:t>i</a:t>
            </a:r>
            <a:r>
              <a:rPr lang="en-GB" dirty="0"/>
              <a:t>n</a:t>
            </a:r>
            <a:r>
              <a:rPr lang="en-150" dirty="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0C32C-285F-4763-91A7-ACBB577A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3353305"/>
            <a:ext cx="2961500" cy="2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1642454"/>
          </a:xfrm>
        </p:spPr>
        <p:txBody>
          <a:bodyPr>
            <a:normAutofit/>
          </a:bodyPr>
          <a:lstStyle/>
          <a:p>
            <a:r>
              <a:rPr lang="en-GB" sz="2400" b="1" noProof="0" dirty="0"/>
              <a:t>Rigid</a:t>
            </a:r>
            <a:r>
              <a:rPr lang="en-GB" sz="2400" noProof="0" dirty="0"/>
              <a:t>: number of cores set by programmer</a:t>
            </a:r>
          </a:p>
          <a:p>
            <a:r>
              <a:rPr lang="en-GB" sz="2400" b="1" noProof="0" dirty="0"/>
              <a:t>Moldable</a:t>
            </a:r>
            <a:r>
              <a:rPr lang="en-GB" sz="2400" noProof="0" dirty="0"/>
              <a:t>: number of cores assigned </a:t>
            </a:r>
            <a:r>
              <a:rPr lang="en-GB" sz="2400" dirty="0"/>
              <a:t>when job is dispatched</a:t>
            </a:r>
            <a:endParaRPr lang="en-GB" sz="2400" noProof="0" dirty="0"/>
          </a:p>
          <a:p>
            <a:r>
              <a:rPr lang="en-GB" sz="2400" b="1" noProof="0" dirty="0"/>
              <a:t>Malleable</a:t>
            </a:r>
            <a:r>
              <a:rPr lang="en-GB" sz="2400" noProof="0" dirty="0"/>
              <a:t>: number of cores can change during runtime</a:t>
            </a:r>
            <a:endParaRPr lang="en-GB" sz="2400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5FC45-7888-4F72-9CC1-F9C2E8179249}"/>
              </a:ext>
            </a:extLst>
          </p:cNvPr>
          <p:cNvSpPr txBox="1"/>
          <p:nvPr/>
        </p:nvSpPr>
        <p:spPr>
          <a:xfrm>
            <a:off x="9174550" y="116669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CA8B-1933-4679-AC78-79060F4956A9}"/>
              </a:ext>
            </a:extLst>
          </p:cNvPr>
          <p:cNvSpPr txBox="1"/>
          <p:nvPr/>
        </p:nvSpPr>
        <p:spPr>
          <a:xfrm>
            <a:off x="9174550" y="2540957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 to implement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29FF-27E3-4490-A2DE-734975F57DD3}"/>
              </a:ext>
            </a:extLst>
          </p:cNvPr>
          <p:cNvSpPr txBox="1"/>
          <p:nvPr/>
        </p:nvSpPr>
        <p:spPr>
          <a:xfrm>
            <a:off x="9174550" y="1594391"/>
            <a:ext cx="21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Wastes resources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D95C2-3D3F-4031-8B13-840F034468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15100" y="1779057"/>
            <a:ext cx="2659450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74333-2D0D-46FB-B9DD-F4CAAC5BA2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05775" y="2725623"/>
            <a:ext cx="1068775" cy="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DEF8708-23B0-4FD5-BB8E-B77F84E1C75C}"/>
              </a:ext>
            </a:extLst>
          </p:cNvPr>
          <p:cNvSpPr/>
          <p:nvPr/>
        </p:nvSpPr>
        <p:spPr>
          <a:xfrm>
            <a:off x="761999" y="1963723"/>
            <a:ext cx="8439150" cy="571390"/>
          </a:xfrm>
          <a:prstGeom prst="ellipse">
            <a:avLst/>
          </a:prstGeom>
          <a:noFill/>
          <a:ln w="38100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  <p:bldP spid="13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607638"/>
            <a:ext cx="11193461" cy="41472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5CFA4-1949-403B-BD49-B3D2973FC586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</a:t>
            </a:r>
            <a:r>
              <a:rPr lang="en-GB" baseline="30000" dirty="0"/>
              <a:t>[1]</a:t>
            </a:r>
            <a:r>
              <a:rPr lang="en-GB" dirty="0"/>
              <a:t>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65724"/>
            <a:ext cx="7028234" cy="252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3263776"/>
            <a:ext cx="7039060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9760"/>
            <a:ext cx="3998660" cy="148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42699-EF67-4B0C-9E2E-FC212BF7A31E}"/>
              </a:ext>
            </a:extLst>
          </p:cNvPr>
          <p:cNvSpPr txBox="1"/>
          <p:nvPr/>
        </p:nvSpPr>
        <p:spPr>
          <a:xfrm>
            <a:off x="4938306" y="3082922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D3A1F-8E02-4FD6-B095-53E9E236C76C}"/>
              </a:ext>
            </a:extLst>
          </p:cNvPr>
          <p:cNvCxnSpPr>
            <a:cxnSpLocks/>
          </p:cNvCxnSpPr>
          <p:nvPr/>
        </p:nvCxnSpPr>
        <p:spPr>
          <a:xfrm flipH="1">
            <a:off x="4105277" y="3429000"/>
            <a:ext cx="899719" cy="80010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00A446-AE99-4265-824D-E7DC06EFB72D}"/>
              </a:ext>
            </a:extLst>
          </p:cNvPr>
          <p:cNvCxnSpPr>
            <a:cxnSpLocks/>
          </p:cNvCxnSpPr>
          <p:nvPr/>
        </p:nvCxnSpPr>
        <p:spPr>
          <a:xfrm flipH="1" flipV="1">
            <a:off x="5379486" y="5261954"/>
            <a:ext cx="887090" cy="618730"/>
          </a:xfrm>
          <a:prstGeom prst="straightConnector1">
            <a:avLst/>
          </a:prstGeom>
          <a:ln w="285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8B610-9710-4E6A-A36E-6D858A75EFBA}"/>
              </a:ext>
            </a:extLst>
          </p:cNvPr>
          <p:cNvSpPr/>
          <p:nvPr/>
        </p:nvSpPr>
        <p:spPr>
          <a:xfrm>
            <a:off x="1591827" y="632359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02956-38C1-4331-8FE4-5FBAC48F5493}"/>
              </a:ext>
            </a:extLst>
          </p:cNvPr>
          <p:cNvSpPr txBox="1"/>
          <p:nvPr/>
        </p:nvSpPr>
        <p:spPr>
          <a:xfrm>
            <a:off x="6147361" y="5793450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wasted</a:t>
            </a:r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  <p:bldP spid="5" grpId="0"/>
      <p:bldP spid="5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job-level fixed-priority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7"/>
            <a:ext cx="10515600" cy="2093200"/>
          </a:xfrm>
        </p:spPr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8" y="3499829"/>
                <a:ext cx="1702217" cy="369332"/>
              </a:xfrm>
              <a:prstGeom prst="rect">
                <a:avLst/>
              </a:prstGeom>
              <a:blipFill>
                <a:blip r:embed="rId7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 dirty="0"/>
                  <a:t>S</a:t>
                </a:r>
                <a:r>
                  <a:rPr lang="en-GB" dirty="0"/>
                  <a:t>c</a:t>
                </a:r>
                <a:r>
                  <a:rPr lang="en-150" dirty="0"/>
                  <a:t>h</a:t>
                </a:r>
                <a:r>
                  <a:rPr lang="en-GB" dirty="0"/>
                  <a:t>e</a:t>
                </a:r>
                <a:r>
                  <a:rPr lang="en-150" dirty="0"/>
                  <a:t>d</a:t>
                </a:r>
                <a:r>
                  <a:rPr lang="en-GB" dirty="0"/>
                  <a:t>u</a:t>
                </a:r>
                <a:r>
                  <a:rPr lang="en-150" dirty="0"/>
                  <a:t>l</a:t>
                </a:r>
                <a:r>
                  <a:rPr lang="en-GB" dirty="0"/>
                  <a:t>i</a:t>
                </a:r>
                <a:r>
                  <a:rPr lang="en-150" dirty="0"/>
                  <a:t>n</a:t>
                </a:r>
                <a:r>
                  <a:rPr lang="en-GB" dirty="0"/>
                  <a:t>g</a:t>
                </a:r>
                <a:r>
                  <a:rPr lang="en-15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19" y="3499945"/>
                <a:ext cx="1702217" cy="369332"/>
              </a:xfrm>
              <a:prstGeom prst="rect">
                <a:avLst/>
              </a:prstGeom>
              <a:blipFill>
                <a:blip r:embed="rId8"/>
                <a:stretch>
                  <a:fillRect l="-28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626933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_j0">
                <a:extLst>
                  <a:ext uri="{FF2B5EF4-FFF2-40B4-BE49-F238E27FC236}">
                    <a16:creationId xmlns:a16="http://schemas.microsoft.com/office/drawing/2014/main" id="{11AFFB7D-6052-4393-A744-913209BB01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9297864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table_j1">
                <a:extLst>
                  <a:ext uri="{FF2B5EF4-FFF2-40B4-BE49-F238E27FC236}">
                    <a16:creationId xmlns:a16="http://schemas.microsoft.com/office/drawing/2014/main" id="{95C601A8-20EA-4E01-A1B1-A5FAD4F643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1051745"/>
                  </p:ext>
                </p:extLst>
              </p:nvPr>
            </p:nvGraphicFramePr>
            <p:xfrm>
              <a:off x="6620092" y="4151334"/>
              <a:ext cx="5129833" cy="13817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662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940118">
                      <a:extLst>
                        <a:ext uri="{9D8B030D-6E8A-4147-A177-3AD203B41FA5}">
                          <a16:colId xmlns:a16="http://schemas.microsoft.com/office/drawing/2014/main" val="2652345218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734822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1076643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177158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Priority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Min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Max </a:t>
                          </a:r>
                        </a:p>
                        <a:p>
                          <a:r>
                            <a:rPr lang="en-GB" dirty="0"/>
                            <a:t>cores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Deadline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Execution </a:t>
                          </a:r>
                        </a:p>
                        <a:p>
                          <a:r>
                            <a:rPr lang="en-GB" dirty="0"/>
                            <a:t>time</a:t>
                          </a:r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181967" r="-10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67797" t="-181967" r="-111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299" t="-281967" r="-10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6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2230</TotalTime>
  <Words>2235</Words>
  <Application>Microsoft Office PowerPoint</Application>
  <PresentationFormat>Widescreen</PresentationFormat>
  <Paragraphs>789</Paragraphs>
  <Slides>38</Slides>
  <Notes>21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Scheduling analysis of limited-preemptive moldable gang tasks</vt:lpstr>
      <vt:lpstr>Real-time systems</vt:lpstr>
      <vt:lpstr>Definitions</vt:lpstr>
      <vt:lpstr>What is gang?</vt:lpstr>
      <vt:lpstr>Why gang?</vt:lpstr>
      <vt:lpstr>Types of gang</vt:lpstr>
      <vt:lpstr>Bundled scheduling[1]  vs limited-preemptive</vt:lpstr>
      <vt:lpstr>Bundled scheduling[1]  vs limited-preemptive</vt:lpstr>
      <vt:lpstr>How does job-level fixed-priority work with gang?</vt:lpstr>
      <vt:lpstr>Previous work</vt:lpstr>
      <vt:lpstr>Our work</vt:lpstr>
      <vt:lpstr>Project goals</vt:lpstr>
      <vt:lpstr>Schedule abstraction graph</vt:lpstr>
      <vt:lpstr>SAG analysis changes for gang</vt:lpstr>
      <vt:lpstr>SAG analysis changes for gang</vt:lpstr>
      <vt:lpstr>Challenges encountered</vt:lpstr>
      <vt:lpstr>SAG results</vt:lpstr>
      <vt:lpstr>New scheduler</vt:lpstr>
      <vt:lpstr>JLFP limitations with moldable gang</vt:lpstr>
      <vt:lpstr>Reservation-gang scheduler</vt:lpstr>
      <vt:lpstr>Results JLFP vs ResG</vt:lpstr>
      <vt:lpstr>Summary</vt:lpstr>
      <vt:lpstr>Conclusions</vt:lpstr>
      <vt:lpstr>Next steps</vt:lpstr>
      <vt:lpstr>Questions?</vt:lpstr>
      <vt:lpstr>SAG analysis changes for gang</vt:lpstr>
      <vt:lpstr>How does SAG work?</vt:lpstr>
      <vt:lpstr>Why gang?</vt:lpstr>
      <vt:lpstr>Scheduling analysis state of the art </vt:lpstr>
      <vt:lpstr>SAG for gang tasks</vt:lpstr>
      <vt:lpstr>How does JLFP work with gang?</vt:lpstr>
      <vt:lpstr>Colours</vt:lpstr>
      <vt:lpstr>Scheduling Analysis </vt:lpstr>
      <vt:lpstr>Results method</vt:lpstr>
      <vt:lpstr>Pessimism in precedence constraints</vt:lpstr>
      <vt:lpstr>Pessimism in precedence constraints</vt:lpstr>
      <vt:lpstr>Pessimism in cores released</vt:lpstr>
      <vt:lpstr>Primary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Marce i Igual</cp:lastModifiedBy>
  <cp:revision>257</cp:revision>
  <dcterms:created xsi:type="dcterms:W3CDTF">2020-05-19T11:12:13Z</dcterms:created>
  <dcterms:modified xsi:type="dcterms:W3CDTF">2020-06-01T08:56:51Z</dcterms:modified>
</cp:coreProperties>
</file>